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4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2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3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I51m3AI6hy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p6hrS1j8yX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290" y="2745680"/>
            <a:ext cx="9144000" cy="105575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Theory of Production Costs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7290" y="4115747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George Washington University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Schedule: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11" y="1746112"/>
            <a:ext cx="4437788" cy="40424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988" y="1746112"/>
            <a:ext cx="6677840" cy="40424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75988" y="2130949"/>
            <a:ext cx="136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Brooms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86176" y="5419218"/>
            <a:ext cx="136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Concepts: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438" cy="4351338"/>
          </a:xfrm>
        </p:spPr>
        <p:txBody>
          <a:bodyPr>
            <a:normAutofit/>
          </a:bodyPr>
          <a:lstStyle/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Total Product  =  total output of the good, as a function of labor input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Marginal Product of Labor (MPL) = the change in total output given a change in labor input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Schedule: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943355"/>
              </p:ext>
            </p:extLst>
          </p:nvPr>
        </p:nvGraphicFramePr>
        <p:xfrm>
          <a:off x="1881367" y="1643732"/>
          <a:ext cx="8049811" cy="4327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219">
                  <a:extLst>
                    <a:ext uri="{9D8B030D-6E8A-4147-A177-3AD203B41FA5}">
                      <a16:colId xmlns:a16="http://schemas.microsoft.com/office/drawing/2014/main" val="1067203821"/>
                    </a:ext>
                  </a:extLst>
                </a:gridCol>
                <a:gridCol w="1077007">
                  <a:extLst>
                    <a:ext uri="{9D8B030D-6E8A-4147-A177-3AD203B41FA5}">
                      <a16:colId xmlns:a16="http://schemas.microsoft.com/office/drawing/2014/main" val="3996484491"/>
                    </a:ext>
                  </a:extLst>
                </a:gridCol>
                <a:gridCol w="1462472">
                  <a:extLst>
                    <a:ext uri="{9D8B030D-6E8A-4147-A177-3AD203B41FA5}">
                      <a16:colId xmlns:a16="http://schemas.microsoft.com/office/drawing/2014/main" val="1832719492"/>
                    </a:ext>
                  </a:extLst>
                </a:gridCol>
                <a:gridCol w="860840">
                  <a:extLst>
                    <a:ext uri="{9D8B030D-6E8A-4147-A177-3AD203B41FA5}">
                      <a16:colId xmlns:a16="http://schemas.microsoft.com/office/drawing/2014/main" val="109115014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527040838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84884438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4029374476"/>
                    </a:ext>
                  </a:extLst>
                </a:gridCol>
              </a:tblGrid>
              <a:tr h="18547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Workers (L)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workers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 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Marginal Product of Labor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(MPL = 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Q/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Fixed Cost (FC)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Average Fixed Cost (AFC = FC/Q)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Variable Cost (VC)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Average Variable Cost (AVC = VC/Q)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11250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6541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11006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31416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7047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0397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90274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1576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1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Concepts: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438" cy="4351338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Increasing Returns to Scale  </a:t>
            </a:r>
            <a:r>
              <a:rPr lang="en-US" sz="3200" dirty="0" smtClean="0">
                <a:solidFill>
                  <a:schemeClr val="bg1"/>
                </a:solidFill>
              </a:rPr>
              <a:t>=  the region of production in which the marginal product of labor is increasing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Decreasing </a:t>
            </a:r>
            <a:r>
              <a:rPr lang="en-US" sz="3200" b="1" dirty="0">
                <a:solidFill>
                  <a:schemeClr val="bg1"/>
                </a:solidFill>
              </a:rPr>
              <a:t>Returns to Scale  </a:t>
            </a:r>
            <a:r>
              <a:rPr lang="en-US" sz="3200" dirty="0">
                <a:solidFill>
                  <a:schemeClr val="bg1"/>
                </a:solidFill>
              </a:rPr>
              <a:t>=  the region of production in which the marginal product is </a:t>
            </a:r>
            <a:r>
              <a:rPr lang="en-US" sz="3200" dirty="0" smtClean="0">
                <a:solidFill>
                  <a:schemeClr val="bg1"/>
                </a:solidFill>
              </a:rPr>
              <a:t>decreasing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Constant </a:t>
            </a:r>
            <a:r>
              <a:rPr lang="en-US" sz="3200" b="1" dirty="0">
                <a:solidFill>
                  <a:schemeClr val="bg1"/>
                </a:solidFill>
              </a:rPr>
              <a:t>Returns to Scale  </a:t>
            </a:r>
            <a:r>
              <a:rPr lang="en-US" sz="3200" dirty="0">
                <a:solidFill>
                  <a:schemeClr val="bg1"/>
                </a:solidFill>
              </a:rPr>
              <a:t>=  the region of production in which the marginal product is </a:t>
            </a:r>
            <a:r>
              <a:rPr lang="en-US" sz="3200" dirty="0" smtClean="0">
                <a:solidFill>
                  <a:schemeClr val="bg1"/>
                </a:solidFill>
              </a:rPr>
              <a:t>constant, neither increasing or decreasing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Schedule: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68699"/>
              </p:ext>
            </p:extLst>
          </p:nvPr>
        </p:nvGraphicFramePr>
        <p:xfrm>
          <a:off x="362668" y="1605765"/>
          <a:ext cx="8049811" cy="4327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219">
                  <a:extLst>
                    <a:ext uri="{9D8B030D-6E8A-4147-A177-3AD203B41FA5}">
                      <a16:colId xmlns:a16="http://schemas.microsoft.com/office/drawing/2014/main" val="1067203821"/>
                    </a:ext>
                  </a:extLst>
                </a:gridCol>
                <a:gridCol w="1077007">
                  <a:extLst>
                    <a:ext uri="{9D8B030D-6E8A-4147-A177-3AD203B41FA5}">
                      <a16:colId xmlns:a16="http://schemas.microsoft.com/office/drawing/2014/main" val="3996484491"/>
                    </a:ext>
                  </a:extLst>
                </a:gridCol>
                <a:gridCol w="1462472">
                  <a:extLst>
                    <a:ext uri="{9D8B030D-6E8A-4147-A177-3AD203B41FA5}">
                      <a16:colId xmlns:a16="http://schemas.microsoft.com/office/drawing/2014/main" val="1832719492"/>
                    </a:ext>
                  </a:extLst>
                </a:gridCol>
                <a:gridCol w="860840">
                  <a:extLst>
                    <a:ext uri="{9D8B030D-6E8A-4147-A177-3AD203B41FA5}">
                      <a16:colId xmlns:a16="http://schemas.microsoft.com/office/drawing/2014/main" val="109115014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527040838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84884438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4029374476"/>
                    </a:ext>
                  </a:extLst>
                </a:gridCol>
              </a:tblGrid>
              <a:tr h="18547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Workers (L)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workers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 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Marginal Product of Labor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(MPL = 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Q/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Fixed Cost (FC)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Average Fixed Cost (AFC = FC/Q)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Variable Cost (VC)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Average Variable Cost (AVC = VC/Q)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11250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6541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11006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31416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7047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0397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90274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1576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137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888" y="1605765"/>
            <a:ext cx="6677840" cy="40424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09815" y="3325545"/>
            <a:ext cx="302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 Returns to Scale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02156" y="2374066"/>
            <a:ext cx="302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Decreasing Returns to Scale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528021" y="2441050"/>
            <a:ext cx="15902" cy="2790908"/>
          </a:xfrm>
          <a:prstGeom prst="line">
            <a:avLst/>
          </a:prstGeom>
          <a:ln w="635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02156" y="2918129"/>
            <a:ext cx="633531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75671" y="3204375"/>
            <a:ext cx="657308" cy="1326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0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2660374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Assume fixed cost of $200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FC = costs that must be paid even with zero output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Calculate Average Fixed Cost (AFC)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5015"/>
              </p:ext>
            </p:extLst>
          </p:nvPr>
        </p:nvGraphicFramePr>
        <p:xfrm>
          <a:off x="3567043" y="1802758"/>
          <a:ext cx="8049811" cy="4121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219">
                  <a:extLst>
                    <a:ext uri="{9D8B030D-6E8A-4147-A177-3AD203B41FA5}">
                      <a16:colId xmlns:a16="http://schemas.microsoft.com/office/drawing/2014/main" val="1067203821"/>
                    </a:ext>
                  </a:extLst>
                </a:gridCol>
                <a:gridCol w="1077007">
                  <a:extLst>
                    <a:ext uri="{9D8B030D-6E8A-4147-A177-3AD203B41FA5}">
                      <a16:colId xmlns:a16="http://schemas.microsoft.com/office/drawing/2014/main" val="3996484491"/>
                    </a:ext>
                  </a:extLst>
                </a:gridCol>
                <a:gridCol w="1462472">
                  <a:extLst>
                    <a:ext uri="{9D8B030D-6E8A-4147-A177-3AD203B41FA5}">
                      <a16:colId xmlns:a16="http://schemas.microsoft.com/office/drawing/2014/main" val="1832719492"/>
                    </a:ext>
                  </a:extLst>
                </a:gridCol>
                <a:gridCol w="860840">
                  <a:extLst>
                    <a:ext uri="{9D8B030D-6E8A-4147-A177-3AD203B41FA5}">
                      <a16:colId xmlns:a16="http://schemas.microsoft.com/office/drawing/2014/main" val="109115014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527040838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84884438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4029374476"/>
                    </a:ext>
                  </a:extLst>
                </a:gridCol>
              </a:tblGrid>
              <a:tr h="1648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Workers (L)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workers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 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Marginal Product of Labor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(MPL = 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Q/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L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Fixed Cost (FC</a:t>
                      </a:r>
                      <a:r>
                        <a:rPr lang="en-US" sz="2000" dirty="0" smtClean="0">
                          <a:effectLst/>
                        </a:rPr>
                        <a:t>) ($)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Fixed Cost (AFC = FC/Q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$/Broom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Variable Cost (VC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Variable Cost (AVC = VC/Q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$/Br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11250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---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6541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11006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31416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7047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0397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90274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1576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2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2660374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Showing Average Fixed Cost (AFC)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 it decreases as output increases, approaching zero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96800"/>
              </p:ext>
            </p:extLst>
          </p:nvPr>
        </p:nvGraphicFramePr>
        <p:xfrm>
          <a:off x="3567043" y="1802758"/>
          <a:ext cx="8049811" cy="4121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219">
                  <a:extLst>
                    <a:ext uri="{9D8B030D-6E8A-4147-A177-3AD203B41FA5}">
                      <a16:colId xmlns:a16="http://schemas.microsoft.com/office/drawing/2014/main" val="1067203821"/>
                    </a:ext>
                  </a:extLst>
                </a:gridCol>
                <a:gridCol w="1077007">
                  <a:extLst>
                    <a:ext uri="{9D8B030D-6E8A-4147-A177-3AD203B41FA5}">
                      <a16:colId xmlns:a16="http://schemas.microsoft.com/office/drawing/2014/main" val="3996484491"/>
                    </a:ext>
                  </a:extLst>
                </a:gridCol>
                <a:gridCol w="1462472">
                  <a:extLst>
                    <a:ext uri="{9D8B030D-6E8A-4147-A177-3AD203B41FA5}">
                      <a16:colId xmlns:a16="http://schemas.microsoft.com/office/drawing/2014/main" val="1832719492"/>
                    </a:ext>
                  </a:extLst>
                </a:gridCol>
                <a:gridCol w="860840">
                  <a:extLst>
                    <a:ext uri="{9D8B030D-6E8A-4147-A177-3AD203B41FA5}">
                      <a16:colId xmlns:a16="http://schemas.microsoft.com/office/drawing/2014/main" val="109115014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527040838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84884438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4029374476"/>
                    </a:ext>
                  </a:extLst>
                </a:gridCol>
              </a:tblGrid>
              <a:tr h="1648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Workers (L)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workers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 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Marginal Product of Labor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(MPL = 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Q/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L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Fixed Cost (FC</a:t>
                      </a:r>
                      <a:r>
                        <a:rPr lang="en-US" sz="2000" dirty="0" smtClean="0">
                          <a:effectLst/>
                        </a:rPr>
                        <a:t>) ($)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Fixed Cost (AFC = FC/Q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$/Broom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Variable Cost (</a:t>
                      </a:r>
                      <a:r>
                        <a:rPr lang="en-US" sz="2000" dirty="0" smtClean="0">
                          <a:effectLst/>
                        </a:rPr>
                        <a:t>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Variable Cost (AVC = VC/Q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$/Br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11250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---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6541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 / 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11006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31416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7047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0397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90274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1576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1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4929" y="1712354"/>
            <a:ext cx="332364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Assume labor cost of $100 per worker per 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Variable cost = production cost of variable inputs, one’s that can be fired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VC = $100 x # of workers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Calculate Average Variable Cost (AVC)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90894"/>
              </p:ext>
            </p:extLst>
          </p:nvPr>
        </p:nvGraphicFramePr>
        <p:xfrm>
          <a:off x="3567043" y="1802758"/>
          <a:ext cx="8049811" cy="4121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219">
                  <a:extLst>
                    <a:ext uri="{9D8B030D-6E8A-4147-A177-3AD203B41FA5}">
                      <a16:colId xmlns:a16="http://schemas.microsoft.com/office/drawing/2014/main" val="1067203821"/>
                    </a:ext>
                  </a:extLst>
                </a:gridCol>
                <a:gridCol w="1077007">
                  <a:extLst>
                    <a:ext uri="{9D8B030D-6E8A-4147-A177-3AD203B41FA5}">
                      <a16:colId xmlns:a16="http://schemas.microsoft.com/office/drawing/2014/main" val="3996484491"/>
                    </a:ext>
                  </a:extLst>
                </a:gridCol>
                <a:gridCol w="1462472">
                  <a:extLst>
                    <a:ext uri="{9D8B030D-6E8A-4147-A177-3AD203B41FA5}">
                      <a16:colId xmlns:a16="http://schemas.microsoft.com/office/drawing/2014/main" val="1832719492"/>
                    </a:ext>
                  </a:extLst>
                </a:gridCol>
                <a:gridCol w="860840">
                  <a:extLst>
                    <a:ext uri="{9D8B030D-6E8A-4147-A177-3AD203B41FA5}">
                      <a16:colId xmlns:a16="http://schemas.microsoft.com/office/drawing/2014/main" val="109115014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527040838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84884438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4029374476"/>
                    </a:ext>
                  </a:extLst>
                </a:gridCol>
              </a:tblGrid>
              <a:tr h="1648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Workers (L)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workers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 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Marginal Product of Labor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(MPL = 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Q/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L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Fixed Cost (FC</a:t>
                      </a:r>
                      <a:r>
                        <a:rPr lang="en-US" sz="2000" dirty="0" smtClean="0">
                          <a:effectLst/>
                        </a:rPr>
                        <a:t>) ($)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Fixed Cost (AFC = FC/Q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$/Broom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Variable Cost (</a:t>
                      </a:r>
                      <a:r>
                        <a:rPr lang="en-US" sz="2000" dirty="0" smtClean="0">
                          <a:effectLst/>
                        </a:rPr>
                        <a:t>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Variable Cost (AVC = VC/Q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$/Br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11250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---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6541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 / 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11006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31416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7047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0397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90274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1576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12354"/>
            <a:ext cx="2660374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Showing Average Variable Cost (AVC)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 that AVC falls initially, then increases as output rises (U-shaped)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70639"/>
              </p:ext>
            </p:extLst>
          </p:nvPr>
        </p:nvGraphicFramePr>
        <p:xfrm>
          <a:off x="3567043" y="1802758"/>
          <a:ext cx="8049811" cy="4121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219">
                  <a:extLst>
                    <a:ext uri="{9D8B030D-6E8A-4147-A177-3AD203B41FA5}">
                      <a16:colId xmlns:a16="http://schemas.microsoft.com/office/drawing/2014/main" val="1067203821"/>
                    </a:ext>
                  </a:extLst>
                </a:gridCol>
                <a:gridCol w="1077007">
                  <a:extLst>
                    <a:ext uri="{9D8B030D-6E8A-4147-A177-3AD203B41FA5}">
                      <a16:colId xmlns:a16="http://schemas.microsoft.com/office/drawing/2014/main" val="3996484491"/>
                    </a:ext>
                  </a:extLst>
                </a:gridCol>
                <a:gridCol w="1462472">
                  <a:extLst>
                    <a:ext uri="{9D8B030D-6E8A-4147-A177-3AD203B41FA5}">
                      <a16:colId xmlns:a16="http://schemas.microsoft.com/office/drawing/2014/main" val="1832719492"/>
                    </a:ext>
                  </a:extLst>
                </a:gridCol>
                <a:gridCol w="860840">
                  <a:extLst>
                    <a:ext uri="{9D8B030D-6E8A-4147-A177-3AD203B41FA5}">
                      <a16:colId xmlns:a16="http://schemas.microsoft.com/office/drawing/2014/main" val="109115014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527040838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3848844384"/>
                    </a:ext>
                  </a:extLst>
                </a:gridCol>
                <a:gridCol w="1141091">
                  <a:extLst>
                    <a:ext uri="{9D8B030D-6E8A-4147-A177-3AD203B41FA5}">
                      <a16:colId xmlns:a16="http://schemas.microsoft.com/office/drawing/2014/main" val="4029374476"/>
                    </a:ext>
                  </a:extLst>
                </a:gridCol>
              </a:tblGrid>
              <a:tr h="1648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Workers (L)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workers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 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Marginal Product of Labor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(MPL = 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Q/</a:t>
                      </a:r>
                      <a:r>
                        <a:rPr lang="en-US" sz="20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 dirty="0">
                          <a:effectLst/>
                        </a:rPr>
                        <a:t>L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Fixed Cost (FC</a:t>
                      </a:r>
                      <a:r>
                        <a:rPr lang="en-US" sz="2000" dirty="0" smtClean="0">
                          <a:effectLst/>
                        </a:rPr>
                        <a:t>) ($)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Fixed Cost </a:t>
                      </a:r>
                      <a:r>
                        <a:rPr lang="en-US" sz="2000" dirty="0" smtClean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AFC = FC/Q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$/Broom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Variable Cost (</a:t>
                      </a:r>
                      <a:r>
                        <a:rPr lang="en-US" sz="2000" dirty="0" smtClean="0">
                          <a:effectLst/>
                        </a:rPr>
                        <a:t>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Variable Cost (AVC = VC/Q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$/Br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11250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---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6541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 / Br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$5.00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11006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31416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704789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0397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90274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15762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4.52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6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712354"/>
            <a:ext cx="3813313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Cost = Sum of fixed cost and variable cost at each output level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Calculate Average Total Cost (ATC or AC)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 is the cost to produce each unit of the good: unit-cost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95112"/>
              </p:ext>
            </p:extLst>
          </p:nvPr>
        </p:nvGraphicFramePr>
        <p:xfrm>
          <a:off x="4954298" y="1615905"/>
          <a:ext cx="5612986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8877">
                  <a:extLst>
                    <a:ext uri="{9D8B030D-6E8A-4147-A177-3AD203B41FA5}">
                      <a16:colId xmlns:a16="http://schemas.microsoft.com/office/drawing/2014/main" val="1184715791"/>
                    </a:ext>
                  </a:extLst>
                </a:gridCol>
                <a:gridCol w="2257101">
                  <a:extLst>
                    <a:ext uri="{9D8B030D-6E8A-4147-A177-3AD203B41FA5}">
                      <a16:colId xmlns:a16="http://schemas.microsoft.com/office/drawing/2014/main" val="3664206781"/>
                    </a:ext>
                  </a:extLst>
                </a:gridCol>
                <a:gridCol w="2067008">
                  <a:extLst>
                    <a:ext uri="{9D8B030D-6E8A-4147-A177-3AD203B41FA5}">
                      <a16:colId xmlns:a16="http://schemas.microsoft.com/office/drawing/2014/main" val="1823828778"/>
                    </a:ext>
                  </a:extLst>
                </a:gridCol>
              </a:tblGrid>
              <a:tr h="1197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Total 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(TC = FC + 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($)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Total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(ATC = TC/Q)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($)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656070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671150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300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630777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349044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5730828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992151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2959170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800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616799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056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Time Lapse : Cruise Shipbuilding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I51m3AI6hyA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6244" y="1499857"/>
            <a:ext cx="8679511" cy="488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12354"/>
            <a:ext cx="391668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Showing Average Total Cost (ATC or AC) </a:t>
            </a:r>
          </a:p>
          <a:p>
            <a:r>
              <a:rPr lang="en-US" dirty="0">
                <a:solidFill>
                  <a:schemeClr val="bg1"/>
                </a:solidFill>
              </a:rPr>
              <a:t>Note that </a:t>
            </a:r>
            <a:r>
              <a:rPr lang="en-US" dirty="0" smtClean="0">
                <a:solidFill>
                  <a:schemeClr val="bg1"/>
                </a:solidFill>
              </a:rPr>
              <a:t>ATC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falls initially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= </a:t>
            </a:r>
            <a:r>
              <a:rPr lang="en-US" b="1" dirty="0" smtClean="0">
                <a:solidFill>
                  <a:schemeClr val="bg1"/>
                </a:solidFill>
              </a:rPr>
              <a:t>economies of scale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then increases as output rises 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b="1" dirty="0" smtClean="0">
                <a:solidFill>
                  <a:schemeClr val="bg1"/>
                </a:solidFill>
              </a:rPr>
              <a:t>diseconomies of scale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ATC is U-shaped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27294"/>
              </p:ext>
            </p:extLst>
          </p:nvPr>
        </p:nvGraphicFramePr>
        <p:xfrm>
          <a:off x="4954298" y="1615905"/>
          <a:ext cx="5612986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8877">
                  <a:extLst>
                    <a:ext uri="{9D8B030D-6E8A-4147-A177-3AD203B41FA5}">
                      <a16:colId xmlns:a16="http://schemas.microsoft.com/office/drawing/2014/main" val="1184715791"/>
                    </a:ext>
                  </a:extLst>
                </a:gridCol>
                <a:gridCol w="2257101">
                  <a:extLst>
                    <a:ext uri="{9D8B030D-6E8A-4147-A177-3AD203B41FA5}">
                      <a16:colId xmlns:a16="http://schemas.microsoft.com/office/drawing/2014/main" val="3664206781"/>
                    </a:ext>
                  </a:extLst>
                </a:gridCol>
                <a:gridCol w="2067008">
                  <a:extLst>
                    <a:ext uri="{9D8B030D-6E8A-4147-A177-3AD203B41FA5}">
                      <a16:colId xmlns:a16="http://schemas.microsoft.com/office/drawing/2014/main" val="1823828778"/>
                    </a:ext>
                  </a:extLst>
                </a:gridCol>
              </a:tblGrid>
              <a:tr h="1197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Total 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(TC = FC + 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($)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Average Total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(ATC = TC/Q)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($)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656070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671150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300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$15.00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630777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8.00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349044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5.56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5730828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600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992151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2959170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800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5.33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616799"/>
                  </a:ext>
                </a:extLst>
              </a:tr>
              <a:tr h="299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5.81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056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12354"/>
            <a:ext cx="2660374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Marginal Cost = Change in Total cost given a change in output level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Calculate Marginal Cost (MC)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26490"/>
              </p:ext>
            </p:extLst>
          </p:nvPr>
        </p:nvGraphicFramePr>
        <p:xfrm>
          <a:off x="4202374" y="1690684"/>
          <a:ext cx="6563691" cy="3851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59">
                  <a:extLst>
                    <a:ext uri="{9D8B030D-6E8A-4147-A177-3AD203B41FA5}">
                      <a16:colId xmlns:a16="http://schemas.microsoft.com/office/drawing/2014/main" val="1644085411"/>
                    </a:ext>
                  </a:extLst>
                </a:gridCol>
                <a:gridCol w="1868300">
                  <a:extLst>
                    <a:ext uri="{9D8B030D-6E8A-4147-A177-3AD203B41FA5}">
                      <a16:colId xmlns:a16="http://schemas.microsoft.com/office/drawing/2014/main" val="4011899552"/>
                    </a:ext>
                  </a:extLst>
                </a:gridCol>
                <a:gridCol w="1710952">
                  <a:extLst>
                    <a:ext uri="{9D8B030D-6E8A-4147-A177-3AD203B41FA5}">
                      <a16:colId xmlns:a16="http://schemas.microsoft.com/office/drawing/2014/main" val="1059330492"/>
                    </a:ext>
                  </a:extLst>
                </a:gridCol>
                <a:gridCol w="1917580">
                  <a:extLst>
                    <a:ext uri="{9D8B030D-6E8A-4147-A177-3AD203B41FA5}">
                      <a16:colId xmlns:a16="http://schemas.microsoft.com/office/drawing/2014/main" val="2403585316"/>
                    </a:ext>
                  </a:extLst>
                </a:gridCol>
              </a:tblGrid>
              <a:tr h="1283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Total 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(TC = FC + 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($)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Average Total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(ATC = TC/Q)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($)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Marginal Cost (MC = </a:t>
                      </a: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>
                          <a:effectLst/>
                        </a:rPr>
                        <a:t>TC/</a:t>
                      </a: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>
                          <a:effectLst/>
                        </a:rPr>
                        <a:t>Q)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011594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2978054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$15.00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816726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8.00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31562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5.56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726119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605798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621884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800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5.33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667136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5.81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1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7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12354"/>
            <a:ext cx="2660374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Showing Marginal Cost (MC) </a:t>
            </a:r>
          </a:p>
          <a:p>
            <a:r>
              <a:rPr lang="en-US" dirty="0">
                <a:solidFill>
                  <a:schemeClr val="bg1"/>
                </a:solidFill>
              </a:rPr>
              <a:t>Note that M</a:t>
            </a:r>
            <a:r>
              <a:rPr lang="en-US" dirty="0" smtClean="0">
                <a:solidFill>
                  <a:schemeClr val="bg1"/>
                </a:solidFill>
              </a:rPr>
              <a:t>C </a:t>
            </a:r>
            <a:r>
              <a:rPr lang="en-US" dirty="0">
                <a:solidFill>
                  <a:schemeClr val="bg1"/>
                </a:solidFill>
              </a:rPr>
              <a:t>falls initially, then increases as output rises (U-shaped)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510574"/>
              </p:ext>
            </p:extLst>
          </p:nvPr>
        </p:nvGraphicFramePr>
        <p:xfrm>
          <a:off x="4202374" y="1690684"/>
          <a:ext cx="6563691" cy="3851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59">
                  <a:extLst>
                    <a:ext uri="{9D8B030D-6E8A-4147-A177-3AD203B41FA5}">
                      <a16:colId xmlns:a16="http://schemas.microsoft.com/office/drawing/2014/main" val="1644085411"/>
                    </a:ext>
                  </a:extLst>
                </a:gridCol>
                <a:gridCol w="1868300">
                  <a:extLst>
                    <a:ext uri="{9D8B030D-6E8A-4147-A177-3AD203B41FA5}">
                      <a16:colId xmlns:a16="http://schemas.microsoft.com/office/drawing/2014/main" val="4011899552"/>
                    </a:ext>
                  </a:extLst>
                </a:gridCol>
                <a:gridCol w="1710952">
                  <a:extLst>
                    <a:ext uri="{9D8B030D-6E8A-4147-A177-3AD203B41FA5}">
                      <a16:colId xmlns:a16="http://schemas.microsoft.com/office/drawing/2014/main" val="1059330492"/>
                    </a:ext>
                  </a:extLst>
                </a:gridCol>
                <a:gridCol w="1917580">
                  <a:extLst>
                    <a:ext uri="{9D8B030D-6E8A-4147-A177-3AD203B41FA5}">
                      <a16:colId xmlns:a16="http://schemas.microsoft.com/office/drawing/2014/main" val="2403585316"/>
                    </a:ext>
                  </a:extLst>
                </a:gridCol>
              </a:tblGrid>
              <a:tr h="1283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# of brooms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Total 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(TC = FC + VC)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($)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Average Total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(ATC = TC/Q)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($)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Marginal Cost (MC = </a:t>
                      </a: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>
                          <a:effectLst/>
                        </a:rPr>
                        <a:t>TC/</a:t>
                      </a:r>
                      <a:r>
                        <a:rPr lang="en-US" sz="200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000">
                          <a:effectLst/>
                        </a:rPr>
                        <a:t>Q)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011594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$200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2978054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$15.00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$5.00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816726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8.00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31562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5.56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726119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605798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700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621884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800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5.33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667136"/>
                  </a:ext>
                </a:extLst>
              </a:tr>
              <a:tr h="320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155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5.81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20.00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1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9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Costs: Diagram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12354"/>
            <a:ext cx="407570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ATC and MC are the most important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MC crosses AC at Min AC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Economies of scale – falling AC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Diseconomies of scale – rising AC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480" y="1331253"/>
            <a:ext cx="6399888" cy="537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Cost Diagrams affected by assumptions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93085"/>
            <a:ext cx="9585960" cy="42670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roblem Set 3 has four production schedule exercises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1) Fixed costs with Constant Returns to Scale (CRS)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2) No Fixed costs with Constant Returns to Scale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3) No fixed costs with Increasing Returns to Scale (IRS)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4) No fixed costs with Decreasing Returns to Scale (DRS)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Lecture) Fixed costs with IRS followed by DRS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Note shapes of AC and MC curves under different assumptions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Time Lapse : Farm to Market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6hrS1j8yX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8463" y="1442665"/>
            <a:ext cx="9295074" cy="522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95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Important Production Relationships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Accounting vs Economic Profit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Increasing vs Decreasing Returns to Scale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Fixed vs Variable Costs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Economies vs Diseconomies of Scale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Average vs Marginal Costs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Economic vs Accounting Profit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Profit:       </a:t>
            </a:r>
            <a:r>
              <a:rPr lang="el-GR" sz="3200" dirty="0" smtClean="0">
                <a:solidFill>
                  <a:schemeClr val="bg1"/>
                </a:solidFill>
              </a:rPr>
              <a:t>π</a:t>
            </a:r>
            <a:r>
              <a:rPr lang="en-US" sz="3200" dirty="0" smtClean="0">
                <a:solidFill>
                  <a:schemeClr val="bg1"/>
                </a:solidFill>
              </a:rPr>
              <a:t>  =  Total Revenue (TR) – Total Cost (TC)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	Accounting Profit includes explicit $ costs only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		measured costs of labor, rental capital, 				intermediate goods, </a:t>
            </a:r>
            <a:r>
              <a:rPr lang="en-US" sz="3200" dirty="0" err="1" smtClean="0">
                <a:solidFill>
                  <a:schemeClr val="bg1"/>
                </a:solidFill>
              </a:rPr>
              <a:t>etc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	Economic Profit includes explicit $ costs and opportunity 	costs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Two Definitions of Opportunity Costs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438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1)  OC</a:t>
            </a:r>
            <a:r>
              <a:rPr lang="en-US" sz="3200" baseline="30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= value of the next best opportunity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usually associated with only implicit costs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2)  OC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= value of everything that must be given up to produce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Including both explicit (labor, capital) and implicit costs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Example: Accounting vs Economic Profit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438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Consider a gift shop sole proprietorship (SP) in a building owned by the SP (no mortgage)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Suppose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Sales revenue per year = $150,000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Gift shop expenses (immediate goods, electricity, </a:t>
            </a:r>
            <a:r>
              <a:rPr lang="en-US" dirty="0" err="1" smtClean="0">
                <a:solidFill>
                  <a:schemeClr val="bg1"/>
                </a:solidFill>
              </a:rPr>
              <a:t>etc</a:t>
            </a:r>
            <a:r>
              <a:rPr lang="en-US" dirty="0" smtClean="0">
                <a:solidFill>
                  <a:schemeClr val="bg1"/>
                </a:solidFill>
              </a:rPr>
              <a:t>) = $80,000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Store Rental (alternative use if not used for gift shop)  =  $30,000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Alternative best salary for SP  =  $30,000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Accounting Profit = 150 – 80 = $70,000  = (salary to SP owner)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Economic Profit  =  150 – 80 – 30 – 30 = $10,000 (extra salary to SP)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84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Example: Accounting vs Economic Profit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438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SP salary with Gift shop = $70,000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SP salary with Alternative = 30 + 30 = $60,000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SP maximizes profit/income with gift shop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Economic profit maximization guarantees that a firm is producing the good in which it has a comparative advantage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making the greatest profit is how to decide what is the best thing to produce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subject to the ethical constraints of no force or fraud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64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Production Concepts: Broom Factory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438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Consider a Broom factory that uses labor (workers) as the only input 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Assume production is characterized by increasing returns to scale at low output levels and decreasing returns at higher output levels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Assume there are fixed costs in production (FC = $200)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Assume hiring workers cost $100 per worker (per day)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1841</Words>
  <Application>Microsoft Office PowerPoint</Application>
  <PresentationFormat>Widescreen</PresentationFormat>
  <Paragraphs>678</Paragraphs>
  <Slides>24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Symbol</vt:lpstr>
      <vt:lpstr>Times New Roman</vt:lpstr>
      <vt:lpstr>Wingdings</vt:lpstr>
      <vt:lpstr>Office Theme</vt:lpstr>
      <vt:lpstr>Theory of Production Costs</vt:lpstr>
      <vt:lpstr>Production Time Lapse : Cruise Shipbuilding</vt:lpstr>
      <vt:lpstr>Production Time Lapse : Farm to Market</vt:lpstr>
      <vt:lpstr>Important Production Relationships</vt:lpstr>
      <vt:lpstr>Economic vs Accounting Profit</vt:lpstr>
      <vt:lpstr>Two Definitions of Opportunity Costs</vt:lpstr>
      <vt:lpstr>Example: Accounting vs Economic Profit</vt:lpstr>
      <vt:lpstr>Example: Accounting vs Economic Profit</vt:lpstr>
      <vt:lpstr>Production Concepts: Broom Factory</vt:lpstr>
      <vt:lpstr>Production Schedule: Broom Factory</vt:lpstr>
      <vt:lpstr>Production Concepts: Broom Factory</vt:lpstr>
      <vt:lpstr>Production Schedule: Broom Factory</vt:lpstr>
      <vt:lpstr>Production Concepts: Broom Factory</vt:lpstr>
      <vt:lpstr>Production Schedule: Broom Factory</vt:lpstr>
      <vt:lpstr>Production Costs: Broom Factory</vt:lpstr>
      <vt:lpstr>Production Costs: Broom Factory</vt:lpstr>
      <vt:lpstr>Production Costs: Broom Factory</vt:lpstr>
      <vt:lpstr>Production Costs: Broom Factory</vt:lpstr>
      <vt:lpstr>Production Costs: Broom Factory</vt:lpstr>
      <vt:lpstr>Production Costs: Broom Factory</vt:lpstr>
      <vt:lpstr>Production Costs: Broom Factory</vt:lpstr>
      <vt:lpstr>Production Costs: Broom Factory</vt:lpstr>
      <vt:lpstr>Production Costs: Diagram</vt:lpstr>
      <vt:lpstr>Cost Diagrams affected by assumptions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Externalities</dc:title>
  <dc:creator>Steven Suranovic</dc:creator>
  <cp:lastModifiedBy>Steven Suranovic</cp:lastModifiedBy>
  <cp:revision>29</cp:revision>
  <dcterms:created xsi:type="dcterms:W3CDTF">2020-10-03T14:21:29Z</dcterms:created>
  <dcterms:modified xsi:type="dcterms:W3CDTF">2020-12-23T20:23:57Z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